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2" r:id="rId17"/>
    <p:sldId id="275" r:id="rId18"/>
    <p:sldId id="273" r:id="rId19"/>
    <p:sldId id="274" r:id="rId20"/>
    <p:sldId id="276" r:id="rId21"/>
    <p:sldId id="277" r:id="rId22"/>
    <p:sldId id="278" r:id="rId23"/>
    <p:sldId id="279" r:id="rId24"/>
    <p:sldId id="28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712D"/>
    <a:srgbClr val="BE441E"/>
    <a:srgbClr val="C7B514"/>
    <a:srgbClr val="BA684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13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85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549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12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988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2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22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4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123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5433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11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066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921195-6282-4C90-8A4A-C91F6D80AADA}" type="datetimeFigureOut">
              <a:rPr lang="en-IN" smtClean="0"/>
              <a:t>02/04/23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843B61-BCD9-4BB0-8209-AC26A6DA7C9B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279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E0400B-1E7C-008A-358A-00C3E7879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7130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85CC56-C019-747A-ECAF-F603D8FFE850}"/>
              </a:ext>
            </a:extLst>
          </p:cNvPr>
          <p:cNvSpPr/>
          <p:nvPr/>
        </p:nvSpPr>
        <p:spPr>
          <a:xfrm>
            <a:off x="1372999" y="0"/>
            <a:ext cx="4784520" cy="7130291"/>
          </a:xfrm>
          <a:prstGeom prst="rect">
            <a:avLst/>
          </a:prstGeom>
          <a:solidFill>
            <a:srgbClr val="AF712D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77D3E-CEC4-2A0C-EDDB-CD8D604B40C1}"/>
              </a:ext>
            </a:extLst>
          </p:cNvPr>
          <p:cNvSpPr txBox="1"/>
          <p:nvPr/>
        </p:nvSpPr>
        <p:spPr>
          <a:xfrm>
            <a:off x="1719743" y="1677798"/>
            <a:ext cx="4784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Franklin Gothic Book" panose="020B0503020102020204" pitchFamily="34" charset="0"/>
                <a:ea typeface="Microsoft JhengHei" panose="020B0604030504040204" pitchFamily="34" charset="-120"/>
              </a:rPr>
              <a:t>INDUSTRIAL DISASTERS</a:t>
            </a:r>
          </a:p>
          <a:p>
            <a:endParaRPr lang="en-IN" sz="5400" dirty="0">
              <a:latin typeface="Franklin Gothic Book" panose="020B0503020102020204" pitchFamily="34" charset="0"/>
              <a:ea typeface="Microsoft JhengHei" panose="020B0604030504040204" pitchFamily="34" charset="-120"/>
            </a:endParaRPr>
          </a:p>
          <a:p>
            <a:r>
              <a:rPr lang="en-IN" sz="5400" dirty="0">
                <a:latin typeface="Franklin Gothic Book" panose="020B0503020102020204" pitchFamily="34" charset="0"/>
                <a:ea typeface="Microsoft JhengHei" panose="020B0604030504040204" pitchFamily="34" charset="-120"/>
              </a:rPr>
              <a:t>(WORLD)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1284D-81CC-3280-AE0C-DAFFECCF464A}"/>
              </a:ext>
            </a:extLst>
          </p:cNvPr>
          <p:cNvSpPr txBox="1"/>
          <p:nvPr/>
        </p:nvSpPr>
        <p:spPr>
          <a:xfrm flipH="1">
            <a:off x="3963378" y="5989739"/>
            <a:ext cx="2194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Franklin Gothic Book" panose="020B0503020102020204" pitchFamily="34" charset="0"/>
              </a:rPr>
              <a:t>- HIR KUBADIA</a:t>
            </a:r>
          </a:p>
        </p:txBody>
      </p:sp>
    </p:spTree>
    <p:extLst>
      <p:ext uri="{BB962C8B-B14F-4D97-AF65-F5344CB8AC3E}">
        <p14:creationId xmlns:p14="http://schemas.microsoft.com/office/powerpoint/2010/main" val="427854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818F-67B3-8AA7-84B6-DCE881B1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WHAT ACTUALLY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78A0-4F20-82C9-D86A-49A400FFA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2311267"/>
            <a:ext cx="5875020" cy="2404335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The accident occurred during a </a:t>
            </a:r>
            <a:r>
              <a:rPr lang="en-US" sz="2400" b="1" dirty="0">
                <a:latin typeface="Franklin Gothic Book" panose="020B0503020102020204" pitchFamily="34" charset="0"/>
              </a:rPr>
              <a:t>safety test </a:t>
            </a:r>
            <a:r>
              <a:rPr lang="en-US" sz="2400" dirty="0">
                <a:latin typeface="Franklin Gothic Book" panose="020B0503020102020204" pitchFamily="34" charset="0"/>
              </a:rPr>
              <a:t>meant to measure the ability of the steam turbine to power the emergency feedwater pumps of an RBMK-type nuclear reactor in the event of a simultaneous loss of external power and major coolant leak.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CCED2-5665-95BC-A2CA-07407C8D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2241285"/>
            <a:ext cx="4362449" cy="25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32B166-AFBE-09B3-1B7A-304187C84AF2}"/>
              </a:ext>
            </a:extLst>
          </p:cNvPr>
          <p:cNvSpPr txBox="1"/>
          <p:nvPr/>
        </p:nvSpPr>
        <p:spPr>
          <a:xfrm>
            <a:off x="971550" y="1859340"/>
            <a:ext cx="1005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During the test, the operators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dropped power output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to near-zero, due partially to xenon poisoning. To stabilize it, the operators removed a number of control rods which exceeded limits set by the operating procedures.</a:t>
            </a: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CA6D5C-9EA7-8057-8F16-670AF663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484" y="3140139"/>
            <a:ext cx="5801032" cy="31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2043BD-F020-D313-DBF7-98ADAC413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The test was declared ‘failed’ and the operators triggered a reactor shutdown. Due to a </a:t>
            </a:r>
            <a:r>
              <a:rPr lang="en-US" sz="2400" b="1" dirty="0">
                <a:latin typeface="Franklin Gothic Book" panose="020B0503020102020204" pitchFamily="34" charset="0"/>
              </a:rPr>
              <a:t>design flaw</a:t>
            </a:r>
            <a:r>
              <a:rPr lang="en-US" sz="2400" dirty="0">
                <a:latin typeface="Franklin Gothic Book" panose="020B0503020102020204" pitchFamily="34" charset="0"/>
              </a:rPr>
              <a:t>, leading to a rapid decrease in pressure which caused the coolant to flash to steam. This decreased neutron absorption, leading to an increase in reactor activity, which further increased coolant temperatures.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This process resulted in steam explosions and melting of the reactor core, followed by huge blasts which blew the ceiling of the reactor to </a:t>
            </a:r>
            <a:endParaRPr lang="en-IN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70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3A246-1399-152C-3CBD-7C076B0B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20" y="530944"/>
            <a:ext cx="4474765" cy="2517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FCE84-EC09-56C5-4D46-C973DCFA5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2" t="17921" r="25080" b="18423"/>
          <a:stretch/>
        </p:blipFill>
        <p:spPr>
          <a:xfrm>
            <a:off x="6542152" y="530944"/>
            <a:ext cx="4273332" cy="2513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4B12C-026C-241D-1BA0-F2225F60137F}"/>
              </a:ext>
            </a:extLst>
          </p:cNvPr>
          <p:cNvSpPr txBox="1"/>
          <p:nvPr/>
        </p:nvSpPr>
        <p:spPr>
          <a:xfrm>
            <a:off x="7646431" y="3044796"/>
            <a:ext cx="2064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Franklin Gothic Book" panose="020B0503020102020204" pitchFamily="34" charset="0"/>
              </a:rPr>
              <a:t>Trigger Pressed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5459FA-C1AB-E9B1-AAA9-EC3B70CFA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15" y="3561715"/>
            <a:ext cx="4663940" cy="26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F26A-6CC3-1D85-1218-1132A692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DEATHS AND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5682-22D9-83D6-3F13-7EAF3936F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5062"/>
            <a:ext cx="10058400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Franklin Gothic Book" panose="020B0503020102020204" pitchFamily="34" charset="0"/>
              </a:rPr>
              <a:t>Immediate Deaths: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Two plant workers were killed in the explosion and subsequent fire. In addition, 29 fire-fighters and plant workers died from acute radiation sickness in the months following the disaster.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Franklin Gothic Book" panose="020B0503020102020204" pitchFamily="34" charset="0"/>
              </a:rPr>
              <a:t>Long-term Impact: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It is estimated that the disaster resulted in thousands of deaths, primarily due to an increased incidence of cancer and other diseases among those who were exposed to the radiation.</a:t>
            </a:r>
          </a:p>
        </p:txBody>
      </p:sp>
    </p:spTree>
    <p:extLst>
      <p:ext uri="{BB962C8B-B14F-4D97-AF65-F5344CB8AC3E}">
        <p14:creationId xmlns:p14="http://schemas.microsoft.com/office/powerpoint/2010/main" val="65127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1DC3-1FC8-DDE1-5803-9B90F555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6939"/>
            <a:ext cx="10058400" cy="1450757"/>
          </a:xfrm>
        </p:spPr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96F90-DCB6-F63C-D62F-300B08CB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417320"/>
            <a:ext cx="6131396" cy="40233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dirty="0">
              <a:latin typeface="Franklin Gothic Book" panose="020B05030201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Franklin Gothic Book" panose="020B0503020102020204" pitchFamily="34" charset="0"/>
              </a:rPr>
              <a:t>When the site could be considered </a:t>
            </a:r>
            <a:r>
              <a:rPr lang="en-US" b="1" dirty="0">
                <a:latin typeface="Franklin Gothic Book" panose="020B0503020102020204" pitchFamily="34" charset="0"/>
              </a:rPr>
              <a:t>habitable again:</a:t>
            </a:r>
          </a:p>
          <a:p>
            <a:pPr>
              <a:lnSpc>
                <a:spcPct val="120000"/>
              </a:lnSpc>
            </a:pPr>
            <a:endParaRPr lang="en-US" b="1" dirty="0">
              <a:latin typeface="Franklin Gothic Book" panose="020B050302010202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 320 years or less (Ukraine state authorities, c. 2011)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 3,000 years (Christian Science Monitor, 2016)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 20,000 years or more (Chernobyl director Ihor </a:t>
            </a:r>
            <a:r>
              <a:rPr lang="en-US" dirty="0" err="1">
                <a:latin typeface="Franklin Gothic Book" panose="020B0503020102020204" pitchFamily="34" charset="0"/>
              </a:rPr>
              <a:t>Gramotkin</a:t>
            </a:r>
            <a:r>
              <a:rPr lang="en-US" dirty="0">
                <a:latin typeface="Franklin Gothic Book" panose="020B0503020102020204" pitchFamily="34" charset="0"/>
              </a:rPr>
              <a:t>, c. 2016)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 Tens of thousands of years (Greenpeace, March 2016)</a:t>
            </a:r>
            <a:endParaRPr lang="en-IN" dirty="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FD1F9-6CC4-C5E7-28E1-28576CB7F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26" y="2315373"/>
            <a:ext cx="4492724" cy="27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3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7A17-F262-8111-9683-9ACD2090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Exxon Valdez Oil Spill </a:t>
            </a:r>
            <a:r>
              <a:rPr lang="en-IN" sz="2400" dirty="0">
                <a:latin typeface="Franklin Gothic Book" panose="020B0503020102020204" pitchFamily="34" charset="0"/>
              </a:rPr>
              <a:t>(March 24, 1989)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5DBD1-DD3B-C98D-1DD0-FC9F0B97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3889"/>
            <a:ext cx="5952449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Franklin Gothic Book" panose="020B0503020102020204" pitchFamily="34" charset="0"/>
              </a:rPr>
              <a:t>The Exxon Valdez oil spill occurred in the Prince William Sound, Alaska, on March 24, 1989. </a:t>
            </a:r>
            <a:r>
              <a:rPr lang="en-US" sz="2400" b="1" dirty="0">
                <a:latin typeface="Franklin Gothic Book" panose="020B0503020102020204" pitchFamily="34" charset="0"/>
              </a:rPr>
              <a:t>Exxon Valdez</a:t>
            </a:r>
            <a:r>
              <a:rPr lang="en-US" sz="2400" dirty="0">
                <a:latin typeface="Franklin Gothic Book" panose="020B0503020102020204" pitchFamily="34" charset="0"/>
              </a:rPr>
              <a:t>, an oil supertanker owned by Exxon Shipping Company bound for Long Beach, California struck Prince William Sound's </a:t>
            </a:r>
            <a:r>
              <a:rPr lang="en-US" sz="2400" b="1" dirty="0">
                <a:latin typeface="Franklin Gothic Book" panose="020B0503020102020204" pitchFamily="34" charset="0"/>
              </a:rPr>
              <a:t>Bligh Reef</a:t>
            </a:r>
            <a:r>
              <a:rPr lang="en-US" sz="2400" dirty="0">
                <a:latin typeface="Franklin Gothic Book" panose="020B0503020102020204" pitchFamily="34" charset="0"/>
              </a:rPr>
              <a:t>, 1.5 mi (2.4 km) west of Tatitlek, Alaska at 12:04 a.m. and spilled </a:t>
            </a:r>
            <a:r>
              <a:rPr lang="en-US" sz="2400" b="1" dirty="0">
                <a:latin typeface="Franklin Gothic Book" panose="020B0503020102020204" pitchFamily="34" charset="0"/>
              </a:rPr>
              <a:t>10.8 million US gallons (37,000 tons) of crude oil</a:t>
            </a:r>
            <a:r>
              <a:rPr lang="en-US" sz="2400" dirty="0">
                <a:latin typeface="Franklin Gothic Book" panose="020B0503020102020204" pitchFamily="34" charset="0"/>
              </a:rPr>
              <a:t> over the next few days.</a:t>
            </a:r>
            <a:endParaRPr lang="en-IN" sz="2400" dirty="0">
              <a:latin typeface="Franklin Gothic Book" panose="020B05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2AF7B-4D45-3024-4170-84074EEED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t="10179" r="21451" b="15986"/>
          <a:stretch/>
        </p:blipFill>
        <p:spPr>
          <a:xfrm>
            <a:off x="7256206" y="2192594"/>
            <a:ext cx="4513007" cy="310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24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5A38AB-C7A9-DF28-BA6E-56A15435F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4766" y="1937722"/>
            <a:ext cx="4901234" cy="3175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8837E-37C0-C0D3-5BB6-84800066B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7" t="20645" r="15484" b="8961"/>
          <a:stretch/>
        </p:blipFill>
        <p:spPr>
          <a:xfrm>
            <a:off x="6381135" y="1937722"/>
            <a:ext cx="4817806" cy="31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1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0C19-90BC-9338-07BF-443CA22C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DAMAGE &amp;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5D544-69D3-F73D-6E5B-CCFC5121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31058"/>
            <a:ext cx="6483391" cy="28688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It is considered to be one of the </a:t>
            </a:r>
            <a:r>
              <a:rPr lang="en-US" sz="2400" b="1" dirty="0">
                <a:latin typeface="Franklin Gothic Book" panose="020B0503020102020204" pitchFamily="34" charset="0"/>
              </a:rPr>
              <a:t>most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b="1" dirty="0">
                <a:latin typeface="Franklin Gothic Book" panose="020B0503020102020204" pitchFamily="34" charset="0"/>
              </a:rPr>
              <a:t>devastating human-caused environmental disasters</a:t>
            </a:r>
            <a:r>
              <a:rPr lang="en-US" sz="2400" dirty="0">
                <a:latin typeface="Franklin Gothic Book" panose="020B0503020102020204" pitchFamily="34" charset="0"/>
              </a:rPr>
              <a:t> ever to occur. </a:t>
            </a:r>
            <a:r>
              <a:rPr lang="en-US" sz="2400" b="1" dirty="0">
                <a:latin typeface="Franklin Gothic Book" panose="020B0503020102020204" pitchFamily="34" charset="0"/>
              </a:rPr>
              <a:t>100,000 to 250,000 seabirds died</a:t>
            </a:r>
            <a:r>
              <a:rPr lang="en-US" sz="2400" dirty="0">
                <a:latin typeface="Franklin Gothic Book" panose="020B0503020102020204" pitchFamily="34" charset="0"/>
              </a:rPr>
              <a:t>, as well as at least </a:t>
            </a:r>
            <a:r>
              <a:rPr lang="en-US" sz="2400" b="1" dirty="0">
                <a:latin typeface="Franklin Gothic Book" panose="020B0503020102020204" pitchFamily="34" charset="0"/>
              </a:rPr>
              <a:t>2,800</a:t>
            </a:r>
            <a:r>
              <a:rPr lang="en-US" sz="2400" dirty="0">
                <a:latin typeface="Franklin Gothic Book" panose="020B0503020102020204" pitchFamily="34" charset="0"/>
              </a:rPr>
              <a:t> sea otters, approximately </a:t>
            </a:r>
            <a:r>
              <a:rPr lang="en-US" sz="2400" b="1" dirty="0">
                <a:latin typeface="Franklin Gothic Book" panose="020B0503020102020204" pitchFamily="34" charset="0"/>
              </a:rPr>
              <a:t>12</a:t>
            </a:r>
            <a:r>
              <a:rPr lang="en-US" sz="2400" dirty="0">
                <a:latin typeface="Franklin Gothic Book" panose="020B0503020102020204" pitchFamily="34" charset="0"/>
              </a:rPr>
              <a:t> river otters, </a:t>
            </a:r>
            <a:r>
              <a:rPr lang="en-US" sz="2400" b="1" dirty="0">
                <a:latin typeface="Franklin Gothic Book" panose="020B0503020102020204" pitchFamily="34" charset="0"/>
              </a:rPr>
              <a:t>300</a:t>
            </a:r>
            <a:r>
              <a:rPr lang="en-US" sz="2400" dirty="0">
                <a:latin typeface="Franklin Gothic Book" panose="020B0503020102020204" pitchFamily="34" charset="0"/>
              </a:rPr>
              <a:t> harbor seals, </a:t>
            </a:r>
            <a:r>
              <a:rPr lang="en-US" sz="2400" b="1" dirty="0">
                <a:latin typeface="Franklin Gothic Book" panose="020B0503020102020204" pitchFamily="34" charset="0"/>
              </a:rPr>
              <a:t>247</a:t>
            </a:r>
            <a:r>
              <a:rPr lang="en-US" sz="2400" dirty="0">
                <a:latin typeface="Franklin Gothic Book" panose="020B0503020102020204" pitchFamily="34" charset="0"/>
              </a:rPr>
              <a:t> bald eagles, and </a:t>
            </a:r>
            <a:r>
              <a:rPr lang="en-US" sz="2400" b="1" dirty="0">
                <a:latin typeface="Franklin Gothic Book" panose="020B0503020102020204" pitchFamily="34" charset="0"/>
              </a:rPr>
              <a:t>22</a:t>
            </a:r>
            <a:r>
              <a:rPr lang="en-US" sz="2400" dirty="0">
                <a:latin typeface="Franklin Gothic Book" panose="020B0503020102020204" pitchFamily="34" charset="0"/>
              </a:rPr>
              <a:t> orcas, and </a:t>
            </a:r>
            <a:r>
              <a:rPr lang="en-US" sz="2400" b="1" dirty="0">
                <a:latin typeface="Franklin Gothic Book" panose="020B0503020102020204" pitchFamily="34" charset="0"/>
              </a:rPr>
              <a:t>billions of salmon and herring eggs </a:t>
            </a:r>
            <a:r>
              <a:rPr lang="en-US" sz="2400" dirty="0">
                <a:latin typeface="Franklin Gothic Book" panose="020B0503020102020204" pitchFamily="34" charset="0"/>
              </a:rPr>
              <a:t>were destroyed. 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400" dirty="0">
              <a:latin typeface="Franklin Gothic Book" panose="020B05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1B472-6CE3-B9D0-0D90-F1BD1CFD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44" y="2379475"/>
            <a:ext cx="3599997" cy="25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23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2D100-0DF6-9219-6691-4BFA1BEA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296" y="1983386"/>
            <a:ext cx="5658465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Overall reductions in population have been seen in various ocean animals, including stunted growth in </a:t>
            </a:r>
            <a:r>
              <a:rPr lang="en-US" sz="2400" b="1" dirty="0">
                <a:latin typeface="Franklin Gothic Book" panose="020B0503020102020204" pitchFamily="34" charset="0"/>
              </a:rPr>
              <a:t>pink salmon populations.</a:t>
            </a:r>
            <a:r>
              <a:rPr lang="en-US" sz="2400" dirty="0">
                <a:latin typeface="Franklin Gothic Book" panose="020B0503020102020204" pitchFamily="34" charset="0"/>
              </a:rPr>
              <a:t> Sea otters and ducks also showed </a:t>
            </a:r>
            <a:r>
              <a:rPr lang="en-US" sz="2400" b="1" dirty="0">
                <a:latin typeface="Franklin Gothic Book" panose="020B0503020102020204" pitchFamily="34" charset="0"/>
              </a:rPr>
              <a:t>higher death rates</a:t>
            </a:r>
            <a:r>
              <a:rPr lang="en-US" sz="2400" dirty="0">
                <a:latin typeface="Franklin Gothic Book" panose="020B0503020102020204" pitchFamily="34" charset="0"/>
              </a:rPr>
              <a:t> in following years, partially because they ingested prey from contaminated soil and also from ingestion of oil residues on their hair/feathers due to grooming.</a:t>
            </a:r>
            <a:endParaRPr lang="en-IN" sz="2400" dirty="0">
              <a:latin typeface="Franklin Gothic Book" panose="020B0503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B239D-6582-C954-3497-251EA6401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2748" y="2140702"/>
            <a:ext cx="4365523" cy="31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080F-C440-6F14-54F1-5D1FA411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436"/>
            <a:ext cx="10058400" cy="1450757"/>
          </a:xfrm>
        </p:spPr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INDUSTRIAL DISASTER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5E26-3D59-619A-55DC-A9E80FD11D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1112" y="2099345"/>
            <a:ext cx="10234568" cy="2659310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An industrial disaster is an event which causes widespread destruction in industrial settings by chemical or radioactive releases from industrial point sources.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Franklin Gothic Book" panose="020B0503020102020204" pitchFamily="34" charset="0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Franklin Gothic Book" panose="020B0503020102020204" pitchFamily="34" charset="0"/>
              </a:rPr>
              <a:t>An industrial disaster is a serious event that involves hazardous materials and that can have consequences for the surrounding population and environment. </a:t>
            </a:r>
          </a:p>
        </p:txBody>
      </p:sp>
    </p:spTree>
    <p:extLst>
      <p:ext uri="{BB962C8B-B14F-4D97-AF65-F5344CB8AC3E}">
        <p14:creationId xmlns:p14="http://schemas.microsoft.com/office/powerpoint/2010/main" val="2767938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A6B4-B93D-DDDE-BA05-C0911114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1992 Guadalajara Explosions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88187-5CD0-93D2-3F74-DBD0E9760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23" y="2330245"/>
            <a:ext cx="4037179" cy="25358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15CBE-B2DD-E4C5-8AFE-02D5EC4BC21D}"/>
              </a:ext>
            </a:extLst>
          </p:cNvPr>
          <p:cNvSpPr txBox="1"/>
          <p:nvPr/>
        </p:nvSpPr>
        <p:spPr>
          <a:xfrm>
            <a:off x="1157671" y="2188442"/>
            <a:ext cx="6390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A series of </a:t>
            </a:r>
            <a:r>
              <a:rPr lang="en-US" sz="2400" b="1" dirty="0">
                <a:latin typeface="Franklin Gothic Book" panose="020B0503020102020204" pitchFamily="34" charset="0"/>
              </a:rPr>
              <a:t>ten explosions </a:t>
            </a:r>
            <a:r>
              <a:rPr lang="en-US" sz="2400" dirty="0">
                <a:latin typeface="Franklin Gothic Book" panose="020B0503020102020204" pitchFamily="34" charset="0"/>
              </a:rPr>
              <a:t>took place on April 22, 1992, in the downtown district of </a:t>
            </a:r>
            <a:r>
              <a:rPr lang="en-US" sz="2400" dirty="0" err="1">
                <a:latin typeface="Franklin Gothic Book" panose="020B0503020102020204" pitchFamily="34" charset="0"/>
              </a:rPr>
              <a:t>Analco</a:t>
            </a:r>
            <a:r>
              <a:rPr lang="en-US" sz="2400" dirty="0">
                <a:latin typeface="Franklin Gothic Book" panose="020B0503020102020204" pitchFamily="34" charset="0"/>
              </a:rPr>
              <a:t> Colonia Atlas in Guadalajara city, Jalisco state, Mexico. Numerous gasoline explosions in the sewer system and fires over four hours destroyed 8 kilometers (5.0 mi) of streets. Lloyd’s of London reported around 252 deaths.</a:t>
            </a:r>
            <a:endParaRPr lang="en-IN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1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4773-FC03-9B10-3DB2-A0C682CB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CAUSE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B1B28-20A3-B08C-976B-ECABE0A6A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63722"/>
            <a:ext cx="10131159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New water pipes, made of zinc-coated iron, were built too close to an existing steel gasoline pipeline. The underground humidity caused the steel pipe to corrode, creating a hole in the pipeline that permitted gasoline to leak into the ground and into the main sewer pipe.</a:t>
            </a:r>
            <a:endParaRPr lang="en-IN" sz="2400" dirty="0">
              <a:latin typeface="Franklin Gothic Book" panose="020B05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A6583-D5F7-C10C-7FAE-CFF0E201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634" y="3575019"/>
            <a:ext cx="3828731" cy="25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7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8295-EC37-C4FA-F793-930EFED4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CHRONOLOGY OF EXPLOSIONS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BF7D-A6E7-CCAC-8C4C-D9267C33F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4056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The Guadalajara explosions were a series of gas explosions that took place in Guadalajara, Mexico on April 22, 1992.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The explosions were caused by a buildup of gasoline and other hydrocarbons in the sewers, which were detected and investigated by the City Council and Civil Protection.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The first two explosions were recorded at 10:05 AM, followed by six more throughout the morning and afternoon. </a:t>
            </a:r>
            <a:endParaRPr lang="en-IN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02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D5581-54E0-70FE-FD39-C6820ECA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972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The explosions led to evacuations across multiple neighborhoods in the Guadalajara Metro Area, as well as a panic on April 25 due to a gas leak in a Pemex pipe. The Guadalajara explosions caused widespread damage and panic in the city.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5C4BC-F73C-7B19-53A0-EFC09B2E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93" y="3515033"/>
            <a:ext cx="3766830" cy="2455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9C398-DFB7-C5F3-AF26-0CF50883C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77" y="3515033"/>
            <a:ext cx="4365523" cy="24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46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2807-DBA5-B521-D765-89D769B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21FB-7BAF-FE6A-0B9E-1D0803CA6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2211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By the accounting of Lloyd's of London, the reported number of people killed was about </a:t>
            </a:r>
            <a:r>
              <a:rPr lang="en-US" sz="2400" b="1" dirty="0">
                <a:latin typeface="Franklin Gothic Book" panose="020B0503020102020204" pitchFamily="34" charset="0"/>
              </a:rPr>
              <a:t>252</a:t>
            </a:r>
            <a:r>
              <a:rPr lang="en-US" sz="2400" dirty="0">
                <a:latin typeface="Franklin Gothic Book" panose="020B0503020102020204" pitchFamily="34" charset="0"/>
              </a:rPr>
              <a:t>, although many estimate that the catastrophe actually caused </a:t>
            </a:r>
            <a:r>
              <a:rPr lang="en-US" sz="2400" b="1" dirty="0">
                <a:latin typeface="Franklin Gothic Book" panose="020B0503020102020204" pitchFamily="34" charset="0"/>
              </a:rPr>
              <a:t>at least 1,000 deaths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About </a:t>
            </a:r>
            <a:r>
              <a:rPr lang="en-US" sz="2400" b="1" dirty="0">
                <a:latin typeface="Franklin Gothic Book" panose="020B0503020102020204" pitchFamily="34" charset="0"/>
              </a:rPr>
              <a:t>500 to 600 people were missing</a:t>
            </a:r>
            <a:r>
              <a:rPr lang="en-US" sz="2400" dirty="0">
                <a:latin typeface="Franklin Gothic Book" panose="020B0503020102020204" pitchFamily="34" charset="0"/>
              </a:rPr>
              <a:t>, nearly </a:t>
            </a:r>
            <a:r>
              <a:rPr lang="en-US" sz="2400" b="1" dirty="0">
                <a:latin typeface="Franklin Gothic Book" panose="020B0503020102020204" pitchFamily="34" charset="0"/>
              </a:rPr>
              <a:t>500 were injured </a:t>
            </a:r>
            <a:r>
              <a:rPr lang="en-US" sz="2400" dirty="0">
                <a:latin typeface="Franklin Gothic Book" panose="020B0503020102020204" pitchFamily="34" charset="0"/>
              </a:rPr>
              <a:t>and </a:t>
            </a:r>
            <a:r>
              <a:rPr lang="en-US" sz="2400" b="1" dirty="0">
                <a:latin typeface="Franklin Gothic Book" panose="020B0503020102020204" pitchFamily="34" charset="0"/>
              </a:rPr>
              <a:t>15,000 were left homeless.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The estimated monetary damage ranges between </a:t>
            </a:r>
            <a:r>
              <a:rPr lang="en-US" sz="2400" b="1" dirty="0">
                <a:latin typeface="Franklin Gothic Book" panose="020B0503020102020204" pitchFamily="34" charset="0"/>
              </a:rPr>
              <a:t>$300 million and $3 billion. </a:t>
            </a:r>
            <a:r>
              <a:rPr lang="en-US" sz="2400" dirty="0">
                <a:latin typeface="Franklin Gothic Book" panose="020B0503020102020204" pitchFamily="34" charset="0"/>
              </a:rPr>
              <a:t>The affected areas can be recognized by the more modern architecture in the areas that were destroyed.</a:t>
            </a:r>
            <a:endParaRPr lang="en-IN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15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D70FB5-A358-5529-3044-3E2FAF8DA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7814" y="3164070"/>
            <a:ext cx="5136372" cy="1198454"/>
          </a:xfrm>
        </p:spPr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0499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3333-F84B-3B02-B38D-1DC06623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MAJOR INDUSTRIES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2C3D7-CB4C-76A1-E469-3E448B8209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5938" y="2121285"/>
            <a:ext cx="10058400" cy="34241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Franklin Gothic Book" panose="020B0503020102020204" pitchFamily="34" charset="0"/>
              </a:rPr>
              <a:t> Defence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Franklin Gothic Book" panose="020B0503020102020204" pitchFamily="34" charset="0"/>
              </a:rPr>
              <a:t> Energy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Franklin Gothic Book" panose="020B0503020102020204" pitchFamily="34" charset="0"/>
              </a:rPr>
              <a:t> Mining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Franklin Gothic Book" panose="020B0503020102020204" pitchFamily="34" charset="0"/>
              </a:rPr>
              <a:t> Manufacturing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Franklin Gothic Book" panose="020B0503020102020204" pitchFamily="34" charset="0"/>
              </a:rPr>
              <a:t> Food Industry</a:t>
            </a:r>
          </a:p>
          <a:p>
            <a:pPr marL="0" indent="0">
              <a:buNone/>
            </a:pPr>
            <a:endParaRPr lang="en-IN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40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A0AFA1-7E5E-AAA7-8915-EF57D4C5E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" y="0"/>
            <a:ext cx="121889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6C54EB-4E54-C530-C42D-D7FEF5472CA4}"/>
              </a:ext>
            </a:extLst>
          </p:cNvPr>
          <p:cNvSpPr/>
          <p:nvPr/>
        </p:nvSpPr>
        <p:spPr>
          <a:xfrm>
            <a:off x="6095999" y="0"/>
            <a:ext cx="4784520" cy="6858000"/>
          </a:xfrm>
          <a:prstGeom prst="rect">
            <a:avLst/>
          </a:prstGeom>
          <a:solidFill>
            <a:srgbClr val="AF712D">
              <a:alpha val="80000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C4B97-7BFD-008F-3DE3-3D98D03B2994}"/>
              </a:ext>
            </a:extLst>
          </p:cNvPr>
          <p:cNvSpPr txBox="1"/>
          <p:nvPr/>
        </p:nvSpPr>
        <p:spPr>
          <a:xfrm>
            <a:off x="6744928" y="1474838"/>
            <a:ext cx="37755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Franklin Gothic Book" panose="020B0503020102020204" pitchFamily="34" charset="0"/>
              </a:rPr>
              <a:t>MAJOR INDUSTRIAL </a:t>
            </a:r>
          </a:p>
          <a:p>
            <a:r>
              <a:rPr lang="en-IN" sz="5400" dirty="0">
                <a:latin typeface="Franklin Gothic Book" panose="020B0503020102020204" pitchFamily="34" charset="0"/>
              </a:rPr>
              <a:t>DISASTERS</a:t>
            </a:r>
          </a:p>
        </p:txBody>
      </p:sp>
    </p:spTree>
    <p:extLst>
      <p:ext uri="{BB962C8B-B14F-4D97-AF65-F5344CB8AC3E}">
        <p14:creationId xmlns:p14="http://schemas.microsoft.com/office/powerpoint/2010/main" val="380831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97B1-D503-8967-15E1-1EB79BA3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3863"/>
            <a:ext cx="10058400" cy="1450757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Franklin Gothic Book" panose="020B0503020102020204" pitchFamily="34" charset="0"/>
              </a:rPr>
              <a:t>PORT CHICAGO DISASTER </a:t>
            </a:r>
            <a:r>
              <a:rPr lang="en-IN" sz="2400" b="0" i="0" dirty="0">
                <a:effectLst/>
                <a:latin typeface="Franklin Gothic Book" panose="020B0503020102020204" pitchFamily="34" charset="0"/>
              </a:rPr>
              <a:t>(24</a:t>
            </a:r>
            <a:r>
              <a:rPr lang="en-IN" sz="2400" b="0" i="0" baseline="30000" dirty="0">
                <a:effectLst/>
                <a:latin typeface="Franklin Gothic Book" panose="020B0503020102020204" pitchFamily="34" charset="0"/>
              </a:rPr>
              <a:t>th</a:t>
            </a:r>
            <a:r>
              <a:rPr lang="en-IN" sz="2400" b="0" i="0" dirty="0">
                <a:effectLst/>
                <a:latin typeface="Franklin Gothic Book" panose="020B0503020102020204" pitchFamily="34" charset="0"/>
              </a:rPr>
              <a:t> July, 1944)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0A88C-49B6-216B-D769-0973B89D5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33" y="2204829"/>
            <a:ext cx="7614101" cy="12185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Franklin Gothic Book" panose="020B0503020102020204" pitchFamily="34" charset="0"/>
              </a:rPr>
              <a:t> 13</a:t>
            </a:r>
            <a:r>
              <a:rPr lang="en-IN" sz="2400" baseline="30000" dirty="0">
                <a:latin typeface="Franklin Gothic Book" panose="020B0503020102020204" pitchFamily="34" charset="0"/>
              </a:rPr>
              <a:t>th</a:t>
            </a:r>
            <a:r>
              <a:rPr lang="en-IN" sz="2400" dirty="0">
                <a:latin typeface="Franklin Gothic Book" panose="020B0503020102020204" pitchFamily="34" charset="0"/>
              </a:rPr>
              <a:t> July, 1944:- </a:t>
            </a:r>
            <a:r>
              <a:rPr lang="en-IN" sz="2400" b="1" dirty="0">
                <a:latin typeface="Franklin Gothic Book" panose="020B0503020102020204" pitchFamily="34" charset="0"/>
              </a:rPr>
              <a:t>Untrained</a:t>
            </a:r>
            <a:r>
              <a:rPr lang="en-IN" sz="2400" dirty="0">
                <a:latin typeface="Franklin Gothic Book" panose="020B0503020102020204" pitchFamily="34" charset="0"/>
              </a:rPr>
              <a:t> NSGL trainees forced to load heavy ammunitions(weighing 4600 tons) onto </a:t>
            </a:r>
            <a:r>
              <a:rPr lang="en-IN" sz="2400" b="1" dirty="0">
                <a:latin typeface="Franklin Gothic Book" panose="020B0503020102020204" pitchFamily="34" charset="0"/>
              </a:rPr>
              <a:t>SS E. A. Bryan</a:t>
            </a:r>
            <a:r>
              <a:rPr lang="en-IN" sz="2400" dirty="0">
                <a:latin typeface="Franklin Gothic Book" panose="020B05030201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D1A10-8C23-694E-6F18-7177FC204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77" y="2022687"/>
            <a:ext cx="2462841" cy="303877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93A26715-8BF4-3615-B1B7-3B7B7597331F}"/>
              </a:ext>
            </a:extLst>
          </p:cNvPr>
          <p:cNvSpPr/>
          <p:nvPr/>
        </p:nvSpPr>
        <p:spPr>
          <a:xfrm flipH="1">
            <a:off x="9407935" y="2992078"/>
            <a:ext cx="127820" cy="226144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27DE3-7EDA-8F18-8707-73BFF0DA3D6B}"/>
              </a:ext>
            </a:extLst>
          </p:cNvPr>
          <p:cNvSpPr txBox="1"/>
          <p:nvPr/>
        </p:nvSpPr>
        <p:spPr>
          <a:xfrm>
            <a:off x="858682" y="3477332"/>
            <a:ext cx="7614101" cy="113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On 14</a:t>
            </a:r>
            <a:r>
              <a:rPr kumimoji="0" lang="en-IN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th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July, 1944, the newly built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Victory ship SS Quinault Victory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was docked right next to SS Bryan.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319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3AC74-FD81-D61B-F9A4-1AEFBCC7DCFA}"/>
              </a:ext>
            </a:extLst>
          </p:cNvPr>
          <p:cNvSpPr/>
          <p:nvPr/>
        </p:nvSpPr>
        <p:spPr>
          <a:xfrm>
            <a:off x="1081548" y="1455174"/>
            <a:ext cx="10255046" cy="44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0D724C-91D2-A095-A777-968B17D08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52" y="1012723"/>
            <a:ext cx="10058400" cy="141584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Franklin Gothic Book" panose="020B0503020102020204" pitchFamily="34" charset="0"/>
              </a:rPr>
              <a:t> 17</a:t>
            </a:r>
            <a:r>
              <a:rPr lang="en-IN" sz="2400" baseline="30000" dirty="0">
                <a:latin typeface="Franklin Gothic Book" panose="020B0503020102020204" pitchFamily="34" charset="0"/>
              </a:rPr>
              <a:t>th</a:t>
            </a:r>
            <a:r>
              <a:rPr lang="en-IN" sz="2400" dirty="0">
                <a:latin typeface="Franklin Gothic Book" panose="020B0503020102020204" pitchFamily="34" charset="0"/>
              </a:rPr>
              <a:t> July, 1944, around 10:00 PM, a coast guard </a:t>
            </a:r>
            <a:r>
              <a:rPr lang="en-US" sz="2400" dirty="0">
                <a:latin typeface="Franklin Gothic Book" panose="020B0503020102020204" pitchFamily="34" charset="0"/>
              </a:rPr>
              <a:t>noticed</a:t>
            </a:r>
            <a:r>
              <a:rPr lang="en-US" sz="2400" b="1" dirty="0">
                <a:latin typeface="Franklin Gothic Book" panose="020B0503020102020204" pitchFamily="34" charset="0"/>
              </a:rPr>
              <a:t> </a:t>
            </a:r>
            <a:r>
              <a:rPr lang="en-US" sz="2400" dirty="0">
                <a:latin typeface="Franklin Gothic Book" panose="020B0503020102020204" pitchFamily="34" charset="0"/>
              </a:rPr>
              <a:t>that the Quinault Victory′s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propeller was slowly turning over </a:t>
            </a:r>
            <a:r>
              <a:rPr lang="en-US" sz="2400" dirty="0">
                <a:latin typeface="Franklin Gothic Book" panose="020B0503020102020204" pitchFamily="34" charset="0"/>
              </a:rPr>
              <a:t>and r</a:t>
            </a:r>
            <a:r>
              <a:rPr lang="en-US" sz="2400" b="0" i="0" dirty="0">
                <a:effectLst/>
                <a:latin typeface="Franklin Gothic Book" panose="020B0503020102020204" pitchFamily="34" charset="0"/>
              </a:rPr>
              <a:t>eported hearing a noise described as "a metallic sound and rending timbers, such as made by a falling boom.“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2C420-6F58-F174-43DA-736F0AEF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65" y="3559276"/>
            <a:ext cx="3544470" cy="2663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A0AEE-9F9A-931B-BC74-F470FF0812B8}"/>
              </a:ext>
            </a:extLst>
          </p:cNvPr>
          <p:cNvSpPr txBox="1"/>
          <p:nvPr/>
        </p:nvSpPr>
        <p:spPr>
          <a:xfrm>
            <a:off x="845575" y="2428569"/>
            <a:ext cx="9956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SzPct val="117000"/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In just few seconds an explosion occurred which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detonated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all the ammunitions loaded in SS Bryan. Chunks of hot glowing metal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flung over 12,000 ft.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736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81C51F-F066-259D-FEA8-BFB85A9AE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4" y="1423221"/>
            <a:ext cx="4965289" cy="360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421CD-0BC4-FB6C-3385-F9171C50F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0" y="1423221"/>
            <a:ext cx="5293114" cy="3607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3F8AA3-E47E-4E98-153F-6FFB333B7D36}"/>
              </a:ext>
            </a:extLst>
          </p:cNvPr>
          <p:cNvSpPr txBox="1"/>
          <p:nvPr/>
        </p:nvSpPr>
        <p:spPr>
          <a:xfrm>
            <a:off x="1600979" y="5203946"/>
            <a:ext cx="346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Loading of SS E. A. Bryan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7C8D2-ACBD-8034-5C2D-F8C6A2A956A0}"/>
              </a:ext>
            </a:extLst>
          </p:cNvPr>
          <p:cNvSpPr txBox="1"/>
          <p:nvPr/>
        </p:nvSpPr>
        <p:spPr>
          <a:xfrm>
            <a:off x="7093974" y="5203945"/>
            <a:ext cx="359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anose="020B0503020102020204" pitchFamily="34" charset="0"/>
              </a:rPr>
              <a:t>Port Image after Explosion</a:t>
            </a:r>
          </a:p>
        </p:txBody>
      </p:sp>
    </p:spTree>
    <p:extLst>
      <p:ext uri="{BB962C8B-B14F-4D97-AF65-F5344CB8AC3E}">
        <p14:creationId xmlns:p14="http://schemas.microsoft.com/office/powerpoint/2010/main" val="22933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2D20-72C6-831B-061E-0392AE16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02819-3DAC-DC5B-ECF5-CD7EDA60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2001513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b="1" dirty="0">
                <a:latin typeface="Franklin Gothic Book" panose="020B0503020102020204" pitchFamily="34" charset="0"/>
              </a:rPr>
              <a:t>All 320 </a:t>
            </a:r>
            <a:r>
              <a:rPr lang="en-US" sz="2400" dirty="0">
                <a:latin typeface="Franklin Gothic Book" panose="020B0503020102020204" pitchFamily="34" charset="0"/>
              </a:rPr>
              <a:t>of the men on duty at the pier </a:t>
            </a:r>
            <a:r>
              <a:rPr lang="en-US" sz="2400" b="1" dirty="0">
                <a:latin typeface="Franklin Gothic Book" panose="020B0503020102020204" pitchFamily="34" charset="0"/>
              </a:rPr>
              <a:t>died instantly</a:t>
            </a:r>
            <a:r>
              <a:rPr lang="en-US" sz="2400" dirty="0">
                <a:latin typeface="Franklin Gothic Book" panose="020B0503020102020204" pitchFamily="34" charset="0"/>
              </a:rPr>
              <a:t>, and </a:t>
            </a:r>
            <a:r>
              <a:rPr lang="en-US" sz="2400" b="1" dirty="0">
                <a:latin typeface="Franklin Gothic Book" panose="020B0503020102020204" pitchFamily="34" charset="0"/>
              </a:rPr>
              <a:t>390 </a:t>
            </a:r>
            <a:r>
              <a:rPr lang="en-US" sz="2400" dirty="0">
                <a:latin typeface="Franklin Gothic Book" panose="020B0503020102020204" pitchFamily="34" charset="0"/>
              </a:rPr>
              <a:t>civilians and military personnel were injured, many seriously.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Nearly </a:t>
            </a:r>
            <a:r>
              <a:rPr lang="en-US" sz="2400" b="1" dirty="0">
                <a:latin typeface="Franklin Gothic Book" panose="020B0503020102020204" pitchFamily="34" charset="0"/>
              </a:rPr>
              <a:t>$9.9 million </a:t>
            </a:r>
            <a:r>
              <a:rPr lang="en-US" sz="2400" dirty="0">
                <a:latin typeface="Franklin Gothic Book" panose="020B0503020102020204" pitchFamily="34" charset="0"/>
              </a:rPr>
              <a:t>worth of damage </a:t>
            </a:r>
            <a:r>
              <a:rPr lang="en-US" sz="2400" b="1" dirty="0">
                <a:latin typeface="Franklin Gothic Book" panose="020B0503020102020204" pitchFamily="34" charset="0"/>
              </a:rPr>
              <a:t>($152.4 million in 2021) </a:t>
            </a:r>
            <a:r>
              <a:rPr lang="en-US" sz="2400" dirty="0">
                <a:latin typeface="Franklin Gothic Book" panose="020B0503020102020204" pitchFamily="34" charset="0"/>
              </a:rPr>
              <a:t>was caused to U.S. government property.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Seismographs at the </a:t>
            </a:r>
            <a:r>
              <a:rPr lang="en-US" sz="2400" b="1" dirty="0">
                <a:latin typeface="Franklin Gothic Book" panose="020B0503020102020204" pitchFamily="34" charset="0"/>
              </a:rPr>
              <a:t>University of California, Berkeley</a:t>
            </a:r>
            <a:r>
              <a:rPr lang="en-US" sz="2400" dirty="0">
                <a:latin typeface="Franklin Gothic Book" panose="020B0503020102020204" pitchFamily="34" charset="0"/>
              </a:rPr>
              <a:t> sensed the two shock waves traveling through the ground, determining the event to be </a:t>
            </a:r>
            <a:r>
              <a:rPr lang="en-US" sz="2400" b="1" dirty="0">
                <a:latin typeface="Franklin Gothic Book" panose="020B0503020102020204" pitchFamily="34" charset="0"/>
              </a:rPr>
              <a:t>equivalent to an earthquake</a:t>
            </a:r>
            <a:r>
              <a:rPr lang="en-US" sz="2400" dirty="0">
                <a:latin typeface="Franklin Gothic Book" panose="020B0503020102020204" pitchFamily="34" charset="0"/>
              </a:rPr>
              <a:t> measuring </a:t>
            </a:r>
            <a:r>
              <a:rPr lang="en-US" sz="2400" b="1" dirty="0">
                <a:latin typeface="Franklin Gothic Book" panose="020B0503020102020204" pitchFamily="34" charset="0"/>
              </a:rPr>
              <a:t>3.4 </a:t>
            </a:r>
            <a:r>
              <a:rPr lang="en-US" sz="2400" dirty="0">
                <a:latin typeface="Franklin Gothic Book" panose="020B0503020102020204" pitchFamily="34" charset="0"/>
              </a:rPr>
              <a:t>on the Richter magnitude scale.</a:t>
            </a:r>
            <a:endParaRPr lang="en-IN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9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0953-F695-7CD3-1592-E5B436C6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ranklin Gothic Book" panose="020B0503020102020204" pitchFamily="34" charset="0"/>
              </a:rPr>
              <a:t>CHERNOBYL DISASTER </a:t>
            </a:r>
            <a:r>
              <a:rPr lang="en-IN" sz="2400" dirty="0">
                <a:latin typeface="Franklin Gothic Book" panose="020B0503020102020204" pitchFamily="34" charset="0"/>
              </a:rPr>
              <a:t>(26</a:t>
            </a:r>
            <a:r>
              <a:rPr lang="en-IN" sz="2400" baseline="30000" dirty="0">
                <a:latin typeface="Franklin Gothic Book" panose="020B0503020102020204" pitchFamily="34" charset="0"/>
              </a:rPr>
              <a:t>TH</a:t>
            </a:r>
            <a:r>
              <a:rPr lang="en-IN" sz="2400" dirty="0">
                <a:latin typeface="Franklin Gothic Book" panose="020B0503020102020204" pitchFamily="34" charset="0"/>
              </a:rPr>
              <a:t> APRIL, 1986)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442D9-E6D3-5801-6731-81E1F49A8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4111"/>
            <a:ext cx="6798024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The Chernobyl disaster was a nuclear accident that occurred on 26</a:t>
            </a:r>
            <a:r>
              <a:rPr lang="en-US" sz="2400" baseline="30000" dirty="0">
                <a:latin typeface="Franklin Gothic Book" panose="020B0503020102020204" pitchFamily="34" charset="0"/>
              </a:rPr>
              <a:t>th</a:t>
            </a:r>
            <a:r>
              <a:rPr lang="en-US" sz="2400" dirty="0">
                <a:latin typeface="Franklin Gothic Book" panose="020B0503020102020204" pitchFamily="34" charset="0"/>
              </a:rPr>
              <a:t> April 1986 at the No. 4 reactor in the Chernobyl Nuclear Power Plant, near the city of Pripyat in the north of the Ukrainian SSR in the Soviet Union.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 It is one of only two nuclear energy accidents rated at </a:t>
            </a:r>
            <a:r>
              <a:rPr lang="en-US" sz="2400" b="1" dirty="0">
                <a:latin typeface="Franklin Gothic Book" panose="020B0503020102020204" pitchFamily="34" charset="0"/>
              </a:rPr>
              <a:t>7</a:t>
            </a:r>
            <a:r>
              <a:rPr lang="en-US" sz="2400" dirty="0">
                <a:latin typeface="Franklin Gothic Book" panose="020B0503020102020204" pitchFamily="34" charset="0"/>
              </a:rPr>
              <a:t>—</a:t>
            </a:r>
            <a:r>
              <a:rPr lang="en-US" sz="2400" b="1" dirty="0">
                <a:latin typeface="Franklin Gothic Book" panose="020B0503020102020204" pitchFamily="34" charset="0"/>
              </a:rPr>
              <a:t>the maximum severity</a:t>
            </a:r>
            <a:r>
              <a:rPr lang="en-US" sz="2400" dirty="0">
                <a:latin typeface="Franklin Gothic Book" panose="020B0503020102020204" pitchFamily="34" charset="0"/>
              </a:rPr>
              <a:t>—on the International Nuclear Event Scale.</a:t>
            </a:r>
            <a:endParaRPr lang="en-IN" sz="2400" dirty="0">
              <a:latin typeface="Franklin Gothic Book" panose="020B05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C49DD-3183-6F2F-E41C-187EE5FBD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8" t="18065" r="6694" b="17133"/>
          <a:stretch/>
        </p:blipFill>
        <p:spPr>
          <a:xfrm>
            <a:off x="8103440" y="2423600"/>
            <a:ext cx="3664877" cy="21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940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815</TotalTime>
  <Words>1227</Words>
  <Application>Microsoft Office PowerPoint</Application>
  <PresentationFormat>Widescreen</PresentationFormat>
  <Paragraphs>68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Retrospect</vt:lpstr>
      <vt:lpstr>PowerPoint Presentation</vt:lpstr>
      <vt:lpstr>INDUSTRIAL DISASTER</vt:lpstr>
      <vt:lpstr>MAJOR INDUSTRIES</vt:lpstr>
      <vt:lpstr>PowerPoint Presentation</vt:lpstr>
      <vt:lpstr>PORT CHICAGO DISASTER (24th July, 1944)</vt:lpstr>
      <vt:lpstr>PowerPoint Presentation</vt:lpstr>
      <vt:lpstr>PowerPoint Presentation</vt:lpstr>
      <vt:lpstr>LOSS</vt:lpstr>
      <vt:lpstr>CHERNOBYL DISASTER (26TH APRIL, 1986)</vt:lpstr>
      <vt:lpstr>WHAT ACTUALLY HAPPENED?</vt:lpstr>
      <vt:lpstr>PowerPoint Presentation</vt:lpstr>
      <vt:lpstr>PowerPoint Presentation</vt:lpstr>
      <vt:lpstr>PowerPoint Presentation</vt:lpstr>
      <vt:lpstr>DEATHS AND LOSS</vt:lpstr>
      <vt:lpstr>NOW WHAT?</vt:lpstr>
      <vt:lpstr>Exxon Valdez Oil Spill (March 24, 1989)</vt:lpstr>
      <vt:lpstr>PowerPoint Presentation</vt:lpstr>
      <vt:lpstr>DAMAGE &amp; LOSS</vt:lpstr>
      <vt:lpstr>PowerPoint Presentation</vt:lpstr>
      <vt:lpstr>1992 Guadalajara Explosions</vt:lpstr>
      <vt:lpstr>CAUSE</vt:lpstr>
      <vt:lpstr>CHRONOLOGY OF EXPLOSIONS</vt:lpstr>
      <vt:lpstr>PowerPoint Presentation</vt:lpstr>
      <vt:lpstr>LOSS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 Kubadia</dc:creator>
  <cp:lastModifiedBy>Hir Kubadia</cp:lastModifiedBy>
  <cp:revision>2</cp:revision>
  <dcterms:created xsi:type="dcterms:W3CDTF">2023-01-30T13:52:42Z</dcterms:created>
  <dcterms:modified xsi:type="dcterms:W3CDTF">2023-04-02T12:30:38Z</dcterms:modified>
</cp:coreProperties>
</file>